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4" r:id="rId5"/>
    <p:sldId id="265" r:id="rId6"/>
    <p:sldId id="268" r:id="rId7"/>
    <p:sldId id="269" r:id="rId8"/>
    <p:sldId id="259" r:id="rId9"/>
    <p:sldId id="258" r:id="rId10"/>
    <p:sldId id="266" r:id="rId11"/>
    <p:sldId id="267"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0CCEC4A5-DC5B-4D3B-87FC-6418122BDFDA}" type="datetimeFigureOut">
              <a:rPr lang="fr-FR" smtClean="0"/>
              <a:t>15/10/2023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787045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CCEC4A5-DC5B-4D3B-87FC-6418122BDFDA}" type="datetimeFigureOut">
              <a:rPr lang="fr-FR" smtClean="0"/>
              <a:t>15/10/2023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1108025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CCEC4A5-DC5B-4D3B-87FC-6418122BDFDA}" type="datetimeFigureOut">
              <a:rPr lang="fr-FR" smtClean="0"/>
              <a:t>15/10/2023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2843483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CCEC4A5-DC5B-4D3B-87FC-6418122BDFDA}" type="datetimeFigureOut">
              <a:rPr lang="fr-FR" smtClean="0"/>
              <a:t>15/10/2023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2824197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0CCEC4A5-DC5B-4D3B-87FC-6418122BDFDA}" type="datetimeFigureOut">
              <a:rPr lang="fr-FR" smtClean="0"/>
              <a:t>15/10/2023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357555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CCEC4A5-DC5B-4D3B-87FC-6418122BDFDA}" type="datetimeFigureOut">
              <a:rPr lang="fr-FR" smtClean="0"/>
              <a:t>15/10/2023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228016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CCEC4A5-DC5B-4D3B-87FC-6418122BDFDA}" type="datetimeFigureOut">
              <a:rPr lang="fr-FR" smtClean="0"/>
              <a:t>15/10/2023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2492639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CCEC4A5-DC5B-4D3B-87FC-6418122BDFDA}" type="datetimeFigureOut">
              <a:rPr lang="fr-FR" smtClean="0"/>
              <a:t>15/10/2023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754288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CEC4A5-DC5B-4D3B-87FC-6418122BDFDA}" type="datetimeFigureOut">
              <a:rPr lang="fr-FR" smtClean="0"/>
              <a:t>15/10/2023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3114491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CCEC4A5-DC5B-4D3B-87FC-6418122BDFDA}" type="datetimeFigureOut">
              <a:rPr lang="fr-FR" smtClean="0"/>
              <a:t>15/10/2023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1352295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CCEC4A5-DC5B-4D3B-87FC-6418122BDFDA}" type="datetimeFigureOut">
              <a:rPr lang="fr-FR" smtClean="0"/>
              <a:t>15/10/2023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D7879B-E819-4626-A57C-DAA4CE68719A}" type="slidenum">
              <a:rPr lang="fr-FR" smtClean="0"/>
              <a:t>‹N°›</a:t>
            </a:fld>
            <a:endParaRPr lang="fr-FR"/>
          </a:p>
        </p:txBody>
      </p:sp>
    </p:spTree>
    <p:extLst>
      <p:ext uri="{BB962C8B-B14F-4D97-AF65-F5344CB8AC3E}">
        <p14:creationId xmlns:p14="http://schemas.microsoft.com/office/powerpoint/2010/main" val="3795933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EC4A5-DC5B-4D3B-87FC-6418122BDFDA}" type="datetimeFigureOut">
              <a:rPr lang="fr-FR" smtClean="0"/>
              <a:t>15/10/2023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7879B-E819-4626-A57C-DAA4CE68719A}" type="slidenum">
              <a:rPr lang="fr-FR" smtClean="0"/>
              <a:t>‹N°›</a:t>
            </a:fld>
            <a:endParaRPr lang="fr-FR"/>
          </a:p>
        </p:txBody>
      </p:sp>
    </p:spTree>
    <p:extLst>
      <p:ext uri="{BB962C8B-B14F-4D97-AF65-F5344CB8AC3E}">
        <p14:creationId xmlns:p14="http://schemas.microsoft.com/office/powerpoint/2010/main" val="1204180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31303" y="111319"/>
            <a:ext cx="10877385" cy="2313829"/>
          </a:xfrm>
        </p:spPr>
        <p:txBody>
          <a:bodyPr>
            <a:noAutofit/>
          </a:bodyPr>
          <a:lstStyle/>
          <a:p>
            <a:r>
              <a:rPr lang="fr-FR" sz="8000" b="1" u="sng" dirty="0">
                <a:latin typeface="Freestyle Script" panose="030804020302050B0404" pitchFamily="66" charset="0"/>
              </a:rPr>
              <a:t>CSAL </a:t>
            </a:r>
            <a:br>
              <a:rPr lang="fr-FR" sz="8000" b="1" u="sng" dirty="0">
                <a:latin typeface="Freestyle Script" panose="030804020302050B0404" pitchFamily="66" charset="0"/>
              </a:rPr>
            </a:br>
            <a:r>
              <a:rPr lang="fr-FR" sz="8000" b="1" u="sng" dirty="0">
                <a:latin typeface="Freestyle Script" panose="030804020302050B0404" pitchFamily="66" charset="0"/>
              </a:rPr>
              <a:t>Section PÉTANQUE </a:t>
            </a:r>
          </a:p>
        </p:txBody>
      </p:sp>
      <p:sp>
        <p:nvSpPr>
          <p:cNvPr id="3" name="Sous-titre 2"/>
          <p:cNvSpPr>
            <a:spLocks noGrp="1"/>
          </p:cNvSpPr>
          <p:nvPr>
            <p:ph type="subTitle" idx="1"/>
          </p:nvPr>
        </p:nvSpPr>
        <p:spPr>
          <a:xfrm>
            <a:off x="1301363" y="3352921"/>
            <a:ext cx="9144000" cy="2389909"/>
          </a:xfrm>
        </p:spPr>
        <p:txBody>
          <a:bodyPr>
            <a:noAutofit/>
          </a:bodyPr>
          <a:lstStyle/>
          <a:p>
            <a:r>
              <a:rPr lang="fr-FR" sz="6000" i="1" dirty="0">
                <a:solidFill>
                  <a:schemeClr val="accent1">
                    <a:lumMod val="75000"/>
                  </a:schemeClr>
                </a:solidFill>
              </a:rPr>
              <a:t>Présentation de la saison 2023 / 2024</a:t>
            </a:r>
          </a:p>
          <a:p>
            <a:endParaRPr lang="fr-FR" sz="6600" b="1" dirty="0">
              <a:solidFill>
                <a:srgbClr val="FF0000"/>
              </a:solidFill>
            </a:endParaRPr>
          </a:p>
        </p:txBody>
      </p:sp>
    </p:spTree>
    <p:extLst>
      <p:ext uri="{BB962C8B-B14F-4D97-AF65-F5344CB8AC3E}">
        <p14:creationId xmlns:p14="http://schemas.microsoft.com/office/powerpoint/2010/main" val="3819462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5165" y="1988548"/>
            <a:ext cx="12722088" cy="2478156"/>
          </a:xfrm>
        </p:spPr>
        <p:txBody>
          <a:bodyPr>
            <a:normAutofit fontScale="90000"/>
          </a:bodyPr>
          <a:lstStyle/>
          <a:p>
            <a:br>
              <a:rPr lang="fr-FR" sz="4800" dirty="0"/>
            </a:br>
            <a:br>
              <a:rPr lang="fr-FR" sz="4800" dirty="0">
                <a:solidFill>
                  <a:schemeClr val="accent6">
                    <a:lumMod val="75000"/>
                  </a:schemeClr>
                </a:solidFill>
              </a:rPr>
            </a:br>
            <a:r>
              <a:rPr lang="fr-FR" sz="6700" b="1" dirty="0">
                <a:solidFill>
                  <a:schemeClr val="accent6">
                    <a:lumMod val="75000"/>
                  </a:schemeClr>
                </a:solidFill>
              </a:rPr>
              <a:t>Les professionnels ne sont malheureusement pas licenciés au CSAL pétanque, restons toujours fair-play </a:t>
            </a:r>
            <a:r>
              <a:rPr lang="fr-FR" sz="6700" b="1" dirty="0">
                <a:solidFill>
                  <a:schemeClr val="accent6">
                    <a:lumMod val="75000"/>
                  </a:schemeClr>
                </a:solidFill>
                <a:sym typeface="Wingdings" panose="05000000000000000000" pitchFamily="2" charset="2"/>
              </a:rPr>
              <a:t></a:t>
            </a:r>
            <a:endParaRPr lang="fr-FR" sz="6700" b="1" dirty="0">
              <a:solidFill>
                <a:schemeClr val="accent6">
                  <a:lumMod val="75000"/>
                </a:schemeClr>
              </a:solidFill>
            </a:endParaRPr>
          </a:p>
        </p:txBody>
      </p:sp>
      <p:sp>
        <p:nvSpPr>
          <p:cNvPr id="4" name="ZoneTexte 3"/>
          <p:cNvSpPr txBox="1"/>
          <p:nvPr/>
        </p:nvSpPr>
        <p:spPr>
          <a:xfrm>
            <a:off x="503583" y="1657966"/>
            <a:ext cx="11224592" cy="3139321"/>
          </a:xfrm>
          <a:prstGeom prst="rect">
            <a:avLst/>
          </a:prstGeom>
          <a:noFill/>
        </p:spPr>
        <p:txBody>
          <a:bodyPr wrap="square" rtlCol="0">
            <a:spAutoFit/>
          </a:bodyPr>
          <a:lstStyle/>
          <a:p>
            <a:pPr algn="ctr"/>
            <a:r>
              <a:rPr lang="fr-FR" sz="6600" dirty="0">
                <a:solidFill>
                  <a:srgbClr val="00B0F0"/>
                </a:solidFill>
              </a:rPr>
              <a:t>Tous les membres du bureau de la section pétanque vous souhaite une excellente année !</a:t>
            </a:r>
          </a:p>
        </p:txBody>
      </p:sp>
      <p:sp>
        <p:nvSpPr>
          <p:cNvPr id="5" name="ZoneTexte 4"/>
          <p:cNvSpPr txBox="1"/>
          <p:nvPr/>
        </p:nvSpPr>
        <p:spPr>
          <a:xfrm>
            <a:off x="-125895" y="1618210"/>
            <a:ext cx="12192000" cy="3785652"/>
          </a:xfrm>
          <a:prstGeom prst="rect">
            <a:avLst/>
          </a:prstGeom>
          <a:noFill/>
        </p:spPr>
        <p:txBody>
          <a:bodyPr wrap="square" rtlCol="0">
            <a:spAutoFit/>
          </a:bodyPr>
          <a:lstStyle/>
          <a:p>
            <a:pPr algn="ctr"/>
            <a:r>
              <a:rPr lang="fr-FR" sz="6000" dirty="0">
                <a:solidFill>
                  <a:schemeClr val="accent2">
                    <a:lumMod val="75000"/>
                  </a:schemeClr>
                </a:solidFill>
              </a:rPr>
              <a:t>Quelle soit pleine de carreaux et de beaux pointages !</a:t>
            </a:r>
            <a:br>
              <a:rPr lang="fr-FR" sz="6000" dirty="0">
                <a:solidFill>
                  <a:schemeClr val="accent2">
                    <a:lumMod val="75000"/>
                  </a:schemeClr>
                </a:solidFill>
              </a:rPr>
            </a:br>
            <a:r>
              <a:rPr lang="fr-FR" sz="6000" dirty="0">
                <a:solidFill>
                  <a:schemeClr val="accent2">
                    <a:lumMod val="75000"/>
                  </a:schemeClr>
                </a:solidFill>
              </a:rPr>
              <a:t>Et ceci SURTOUT dans la joie et la bonne humeur !</a:t>
            </a:r>
          </a:p>
        </p:txBody>
      </p:sp>
    </p:spTree>
    <p:extLst>
      <p:ext uri="{BB962C8B-B14F-4D97-AF65-F5344CB8AC3E}">
        <p14:creationId xmlns:p14="http://schemas.microsoft.com/office/powerpoint/2010/main" val="146651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
                                            <p:txEl>
                                              <p:pRg st="0" end="0"/>
                                            </p:txEl>
                                          </p:spTgt>
                                        </p:tgtEl>
                                      </p:cBhvr>
                                    </p:animEffect>
                                    <p:set>
                                      <p:cBhvr>
                                        <p:cTn id="12"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5">
                                            <p:txEl>
                                              <p:pRg st="0" end="0"/>
                                            </p:txEl>
                                          </p:spTgt>
                                        </p:tgtEl>
                                      </p:cBhvr>
                                    </p:animEffect>
                                    <p:set>
                                      <p:cBhvr>
                                        <p:cTn id="22" dur="1" fill="hold">
                                          <p:stCondLst>
                                            <p:cond delay="499"/>
                                          </p:stCondLst>
                                        </p:cTn>
                                        <p:tgtEl>
                                          <p:spTgt spid="5">
                                            <p:txEl>
                                              <p:pRg st="0" end="0"/>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randombar(horizont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7119" y="1986376"/>
            <a:ext cx="4639711" cy="4639711"/>
          </a:xfrm>
          <a:prstGeom prst="rect">
            <a:avLst/>
          </a:prstGeom>
          <a:ln>
            <a:noFill/>
          </a:ln>
          <a:effectLst>
            <a:softEdge rad="317500"/>
          </a:effectLst>
        </p:spPr>
      </p:pic>
      <p:sp>
        <p:nvSpPr>
          <p:cNvPr id="2" name="Titre 1"/>
          <p:cNvSpPr>
            <a:spLocks noGrp="1"/>
          </p:cNvSpPr>
          <p:nvPr>
            <p:ph type="ctrTitle"/>
          </p:nvPr>
        </p:nvSpPr>
        <p:spPr>
          <a:xfrm>
            <a:off x="6957391" y="467996"/>
            <a:ext cx="9660835" cy="1192696"/>
          </a:xfrm>
        </p:spPr>
        <p:txBody>
          <a:bodyPr>
            <a:normAutofit fontScale="90000"/>
          </a:bodyPr>
          <a:lstStyle/>
          <a:p>
            <a:pPr algn="l"/>
            <a:br>
              <a:rPr lang="fr-FR" b="1" i="1" dirty="0"/>
            </a:br>
            <a:br>
              <a:rPr lang="fr-FR" b="1" i="1" dirty="0"/>
            </a:br>
            <a:br>
              <a:rPr lang="fr-FR" b="1" i="1" dirty="0"/>
            </a:br>
            <a:r>
              <a:rPr lang="fr-FR" sz="8000" b="1" i="1" dirty="0">
                <a:ln w="0"/>
                <a:solidFill>
                  <a:schemeClr val="accent1"/>
                </a:solidFill>
                <a:effectLst>
                  <a:outerShdw blurRad="38100" dist="25400" dir="5400000" algn="ctr" rotWithShape="0">
                    <a:srgbClr val="6E747A">
                      <a:alpha val="43000"/>
                    </a:srgbClr>
                  </a:outerShdw>
                </a:effectLst>
                <a:latin typeface="+mn-lt"/>
                <a:ea typeface="+mn-ea"/>
                <a:cs typeface="+mn-cs"/>
              </a:rPr>
              <a:t>Suggestion ?</a:t>
            </a:r>
          </a:p>
        </p:txBody>
      </p:sp>
      <p:sp>
        <p:nvSpPr>
          <p:cNvPr id="4" name="ZoneTexte 3"/>
          <p:cNvSpPr txBox="1"/>
          <p:nvPr/>
        </p:nvSpPr>
        <p:spPr>
          <a:xfrm>
            <a:off x="139148" y="467996"/>
            <a:ext cx="6553200" cy="1200329"/>
          </a:xfrm>
          <a:prstGeom prst="rect">
            <a:avLst/>
          </a:prstGeom>
          <a:noFill/>
        </p:spPr>
        <p:txBody>
          <a:bodyPr wrap="square" rtlCol="0">
            <a:spAutoFit/>
          </a:bodyPr>
          <a:lstStyle/>
          <a:p>
            <a:r>
              <a:rPr lang="fr-FR" sz="7200" b="1" i="1" dirty="0">
                <a:ln w="0"/>
                <a:solidFill>
                  <a:schemeClr val="accent1"/>
                </a:solidFill>
                <a:effectLst>
                  <a:outerShdw blurRad="38100" dist="25400" dir="5400000" algn="ctr" rotWithShape="0">
                    <a:srgbClr val="6E747A">
                      <a:alpha val="43000"/>
                    </a:srgbClr>
                  </a:outerShdw>
                </a:effectLst>
              </a:rPr>
              <a:t>Questions</a:t>
            </a:r>
            <a:r>
              <a:rPr lang="fr-FR" sz="4000" b="1" i="1" dirty="0">
                <a:ln w="0"/>
                <a:solidFill>
                  <a:schemeClr val="accent1"/>
                </a:solidFill>
                <a:effectLst>
                  <a:outerShdw blurRad="38100" dist="25400" dir="5400000" algn="ctr" rotWithShape="0">
                    <a:srgbClr val="6E747A">
                      <a:alpha val="43000"/>
                    </a:srgbClr>
                  </a:outerShdw>
                </a:effectLst>
              </a:rPr>
              <a:t> </a:t>
            </a:r>
            <a:r>
              <a:rPr lang="fr-FR" sz="7200" b="1" i="1" dirty="0">
                <a:ln w="0"/>
                <a:solidFill>
                  <a:schemeClr val="accent1"/>
                </a:solidFill>
                <a:effectLst>
                  <a:outerShdw blurRad="38100" dist="25400" dir="5400000" algn="ctr" rotWithShape="0">
                    <a:srgbClr val="6E747A">
                      <a:alpha val="43000"/>
                    </a:srgbClr>
                  </a:outerShdw>
                </a:effectLst>
              </a:rPr>
              <a:t>?</a:t>
            </a:r>
            <a:endParaRPr lang="fr-FR" sz="4000" b="1"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29751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wipe(down)">
                                      <p:cBhvr>
                                        <p:cTn id="25" dur="580">
                                          <p:stCondLst>
                                            <p:cond delay="0"/>
                                          </p:stCondLst>
                                        </p:cTn>
                                        <p:tgtEl>
                                          <p:spTgt spid="4">
                                            <p:txEl>
                                              <p:pRg st="0" end="0"/>
                                            </p:txEl>
                                          </p:spTgt>
                                        </p:tgtEl>
                                      </p:cBhvr>
                                    </p:animEffect>
                                    <p:anim calcmode="lin" valueType="num">
                                      <p:cBhvr>
                                        <p:cTn id="26"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xEl>
                                              <p:pRg st="0" end="0"/>
                                            </p:txEl>
                                          </p:spTgt>
                                        </p:tgtEl>
                                      </p:cBhvr>
                                      <p:to x="100000" y="60000"/>
                                    </p:animScale>
                                    <p:animScale>
                                      <p:cBhvr>
                                        <p:cTn id="32" dur="166" decel="50000">
                                          <p:stCondLst>
                                            <p:cond delay="676"/>
                                          </p:stCondLst>
                                        </p:cTn>
                                        <p:tgtEl>
                                          <p:spTgt spid="4">
                                            <p:txEl>
                                              <p:pRg st="0" end="0"/>
                                            </p:txEl>
                                          </p:spTgt>
                                        </p:tgtEl>
                                      </p:cBhvr>
                                      <p:to x="100000" y="100000"/>
                                    </p:animScale>
                                    <p:animScale>
                                      <p:cBhvr>
                                        <p:cTn id="33" dur="26">
                                          <p:stCondLst>
                                            <p:cond delay="1312"/>
                                          </p:stCondLst>
                                        </p:cTn>
                                        <p:tgtEl>
                                          <p:spTgt spid="4">
                                            <p:txEl>
                                              <p:pRg st="0" end="0"/>
                                            </p:txEl>
                                          </p:spTgt>
                                        </p:tgtEl>
                                      </p:cBhvr>
                                      <p:to x="100000" y="80000"/>
                                    </p:animScale>
                                    <p:animScale>
                                      <p:cBhvr>
                                        <p:cTn id="34" dur="166" decel="50000">
                                          <p:stCondLst>
                                            <p:cond delay="1338"/>
                                          </p:stCondLst>
                                        </p:cTn>
                                        <p:tgtEl>
                                          <p:spTgt spid="4">
                                            <p:txEl>
                                              <p:pRg st="0" end="0"/>
                                            </p:txEl>
                                          </p:spTgt>
                                        </p:tgtEl>
                                      </p:cBhvr>
                                      <p:to x="100000" y="100000"/>
                                    </p:animScale>
                                    <p:animScale>
                                      <p:cBhvr>
                                        <p:cTn id="35" dur="26">
                                          <p:stCondLst>
                                            <p:cond delay="1642"/>
                                          </p:stCondLst>
                                        </p:cTn>
                                        <p:tgtEl>
                                          <p:spTgt spid="4">
                                            <p:txEl>
                                              <p:pRg st="0" end="0"/>
                                            </p:txEl>
                                          </p:spTgt>
                                        </p:tgtEl>
                                      </p:cBhvr>
                                      <p:to x="100000" y="90000"/>
                                    </p:animScale>
                                    <p:animScale>
                                      <p:cBhvr>
                                        <p:cTn id="36" dur="166" decel="50000">
                                          <p:stCondLst>
                                            <p:cond delay="1668"/>
                                          </p:stCondLst>
                                        </p:cTn>
                                        <p:tgtEl>
                                          <p:spTgt spid="4">
                                            <p:txEl>
                                              <p:pRg st="0" end="0"/>
                                            </p:txEl>
                                          </p:spTgt>
                                        </p:tgtEl>
                                      </p:cBhvr>
                                      <p:to x="100000" y="100000"/>
                                    </p:animScale>
                                    <p:animScale>
                                      <p:cBhvr>
                                        <p:cTn id="37" dur="26">
                                          <p:stCondLst>
                                            <p:cond delay="1808"/>
                                          </p:stCondLst>
                                        </p:cTn>
                                        <p:tgtEl>
                                          <p:spTgt spid="4">
                                            <p:txEl>
                                              <p:pRg st="0" end="0"/>
                                            </p:txEl>
                                          </p:spTgt>
                                        </p:tgtEl>
                                      </p:cBhvr>
                                      <p:to x="100000" y="95000"/>
                                    </p:animScale>
                                    <p:animScale>
                                      <p:cBhvr>
                                        <p:cTn id="38" dur="166" decel="50000">
                                          <p:stCondLst>
                                            <p:cond delay="1834"/>
                                          </p:stCondLst>
                                        </p:cTn>
                                        <p:tgtEl>
                                          <p:spTgt spid="4">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61607" y="573722"/>
            <a:ext cx="9144000" cy="825707"/>
          </a:xfrm>
        </p:spPr>
        <p:txBody>
          <a:bodyPr>
            <a:noAutofit/>
          </a:bodyPr>
          <a:lstStyle/>
          <a:p>
            <a:r>
              <a:rPr lang="fr-FR" sz="8000" b="1" u="sng" dirty="0">
                <a:latin typeface="Freestyle Script" panose="030804020302050B0404" pitchFamily="66" charset="0"/>
              </a:rPr>
              <a:t>PLAN</a:t>
            </a:r>
          </a:p>
        </p:txBody>
      </p:sp>
      <p:sp>
        <p:nvSpPr>
          <p:cNvPr id="3" name="Sous-titre 2"/>
          <p:cNvSpPr>
            <a:spLocks noGrp="1"/>
          </p:cNvSpPr>
          <p:nvPr>
            <p:ph type="subTitle" idx="1"/>
          </p:nvPr>
        </p:nvSpPr>
        <p:spPr>
          <a:xfrm>
            <a:off x="-63612" y="1399429"/>
            <a:ext cx="12255611" cy="5136543"/>
          </a:xfrm>
        </p:spPr>
        <p:txBody>
          <a:bodyPr>
            <a:noAutofit/>
          </a:bodyPr>
          <a:lstStyle/>
          <a:p>
            <a:pPr marL="514350" indent="-514350">
              <a:buFont typeface="+mj-lt"/>
              <a:buAutoNum type="romanUcPeriod"/>
            </a:pPr>
            <a:r>
              <a:rPr lang="fr-FR" sz="4400" dirty="0">
                <a:solidFill>
                  <a:schemeClr val="accent2">
                    <a:lumMod val="75000"/>
                  </a:schemeClr>
                </a:solidFill>
              </a:rPr>
              <a:t>Présentation des membres du bureau</a:t>
            </a:r>
          </a:p>
          <a:p>
            <a:pPr marL="514350" indent="-514350">
              <a:buFont typeface="+mj-lt"/>
              <a:buAutoNum type="romanUcPeriod"/>
            </a:pPr>
            <a:endParaRPr lang="fr-FR" sz="4400" dirty="0">
              <a:solidFill>
                <a:schemeClr val="accent2">
                  <a:lumMod val="75000"/>
                </a:schemeClr>
              </a:solidFill>
            </a:endParaRPr>
          </a:p>
          <a:p>
            <a:pPr marL="514350" indent="-514350">
              <a:buFont typeface="+mj-lt"/>
              <a:buAutoNum type="romanUcPeriod"/>
            </a:pPr>
            <a:r>
              <a:rPr lang="fr-FR" sz="4400" dirty="0">
                <a:solidFill>
                  <a:schemeClr val="accent2">
                    <a:lumMod val="75000"/>
                  </a:schemeClr>
                </a:solidFill>
              </a:rPr>
              <a:t>Organisation de la section / consignes</a:t>
            </a:r>
          </a:p>
          <a:p>
            <a:endParaRPr lang="fr-FR" sz="4400" dirty="0">
              <a:solidFill>
                <a:schemeClr val="accent2">
                  <a:lumMod val="75000"/>
                </a:schemeClr>
              </a:solidFill>
            </a:endParaRPr>
          </a:p>
          <a:p>
            <a:pPr marL="857250" indent="-857250">
              <a:buFont typeface="+mj-lt"/>
              <a:buAutoNum type="romanUcPeriod" startAt="3"/>
            </a:pPr>
            <a:r>
              <a:rPr lang="fr-FR" sz="4400" dirty="0">
                <a:solidFill>
                  <a:schemeClr val="accent2">
                    <a:lumMod val="75000"/>
                  </a:schemeClr>
                </a:solidFill>
              </a:rPr>
              <a:t>Présentation et dates des rendez-vous de l’année</a:t>
            </a:r>
          </a:p>
          <a:p>
            <a:endParaRPr lang="fr-FR" sz="4400" dirty="0">
              <a:solidFill>
                <a:schemeClr val="accent2">
                  <a:lumMod val="75000"/>
                </a:schemeClr>
              </a:solidFill>
            </a:endParaRPr>
          </a:p>
          <a:p>
            <a:pPr marL="857250" indent="-857250">
              <a:buFont typeface="+mj-lt"/>
              <a:buAutoNum type="romanUcPeriod" startAt="4"/>
            </a:pPr>
            <a:r>
              <a:rPr lang="fr-FR" sz="4400" dirty="0">
                <a:solidFill>
                  <a:schemeClr val="accent2">
                    <a:lumMod val="75000"/>
                  </a:schemeClr>
                </a:solidFill>
              </a:rPr>
              <a:t>Dates des différents concours</a:t>
            </a:r>
          </a:p>
        </p:txBody>
      </p:sp>
    </p:spTree>
    <p:extLst>
      <p:ext uri="{BB962C8B-B14F-4D97-AF65-F5344CB8AC3E}">
        <p14:creationId xmlns:p14="http://schemas.microsoft.com/office/powerpoint/2010/main" val="301808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7421" y="121285"/>
            <a:ext cx="10515600" cy="1389463"/>
          </a:xfrm>
        </p:spPr>
        <p:txBody>
          <a:bodyPr>
            <a:normAutofit fontScale="90000"/>
          </a:bodyPr>
          <a:lstStyle/>
          <a:p>
            <a:pPr marL="857250" indent="-857250">
              <a:buFont typeface="+mj-lt"/>
              <a:buAutoNum type="romanUcPeriod"/>
            </a:pPr>
            <a:r>
              <a:rPr lang="fr-FR" sz="5300" u="sng" dirty="0">
                <a:solidFill>
                  <a:schemeClr val="accent2">
                    <a:lumMod val="75000"/>
                  </a:schemeClr>
                </a:solidFill>
              </a:rPr>
              <a:t>Présentation des membres du bureau</a:t>
            </a:r>
            <a:br>
              <a:rPr lang="fr-FR" dirty="0">
                <a:solidFill>
                  <a:schemeClr val="accent2">
                    <a:lumMod val="75000"/>
                  </a:schemeClr>
                </a:solidFill>
              </a:rPr>
            </a:br>
            <a:endParaRPr lang="fr-FR" dirty="0"/>
          </a:p>
        </p:txBody>
      </p:sp>
      <p:sp>
        <p:nvSpPr>
          <p:cNvPr id="3" name="ZoneTexte 2"/>
          <p:cNvSpPr txBox="1"/>
          <p:nvPr/>
        </p:nvSpPr>
        <p:spPr>
          <a:xfrm>
            <a:off x="535386" y="1648281"/>
            <a:ext cx="10511624" cy="4524315"/>
          </a:xfrm>
          <a:prstGeom prst="rect">
            <a:avLst/>
          </a:prstGeom>
          <a:noFill/>
        </p:spPr>
        <p:txBody>
          <a:bodyPr wrap="square" rtlCol="0">
            <a:spAutoFit/>
          </a:bodyPr>
          <a:lstStyle/>
          <a:p>
            <a:pPr algn="ctr"/>
            <a:r>
              <a:rPr lang="fr-FR" sz="3200" i="1" u="sng" dirty="0"/>
              <a:t>Président :</a:t>
            </a:r>
            <a:r>
              <a:rPr lang="fr-FR" sz="3200" dirty="0"/>
              <a:t> </a:t>
            </a:r>
            <a:r>
              <a:rPr lang="fr-FR" sz="3200" dirty="0">
                <a:solidFill>
                  <a:schemeClr val="accent1">
                    <a:lumMod val="75000"/>
                  </a:schemeClr>
                </a:solidFill>
              </a:rPr>
              <a:t>David GIESSNER</a:t>
            </a:r>
          </a:p>
          <a:p>
            <a:pPr algn="ctr"/>
            <a:endParaRPr lang="fr-FR" sz="3200" dirty="0"/>
          </a:p>
          <a:p>
            <a:pPr algn="ctr"/>
            <a:r>
              <a:rPr lang="fr-FR" sz="3200" i="1" u="sng" dirty="0"/>
              <a:t>Adjoint Président :</a:t>
            </a:r>
            <a:r>
              <a:rPr lang="fr-FR" sz="3200" dirty="0"/>
              <a:t> </a:t>
            </a:r>
            <a:r>
              <a:rPr lang="fr-FR" sz="3200" dirty="0">
                <a:solidFill>
                  <a:schemeClr val="accent1">
                    <a:lumMod val="75000"/>
                  </a:schemeClr>
                </a:solidFill>
              </a:rPr>
              <a:t>Loïc CONTE</a:t>
            </a:r>
          </a:p>
          <a:p>
            <a:pPr algn="ctr"/>
            <a:endParaRPr lang="fr-FR" sz="3200" dirty="0"/>
          </a:p>
          <a:p>
            <a:pPr algn="ctr"/>
            <a:r>
              <a:rPr lang="fr-FR" sz="3200" i="1" u="sng" dirty="0"/>
              <a:t>Trésorière :</a:t>
            </a:r>
            <a:r>
              <a:rPr lang="fr-FR" sz="3200" dirty="0"/>
              <a:t> </a:t>
            </a:r>
            <a:r>
              <a:rPr lang="fr-FR" sz="3200" dirty="0">
                <a:solidFill>
                  <a:schemeClr val="accent1">
                    <a:lumMod val="75000"/>
                  </a:schemeClr>
                </a:solidFill>
              </a:rPr>
              <a:t>Cyndie GARDÉ </a:t>
            </a:r>
            <a:r>
              <a:rPr lang="fr-FR" sz="3200" dirty="0" err="1">
                <a:solidFill>
                  <a:schemeClr val="accent1">
                    <a:lumMod val="75000"/>
                  </a:schemeClr>
                </a:solidFill>
              </a:rPr>
              <a:t>ép</a:t>
            </a:r>
            <a:r>
              <a:rPr lang="fr-FR" sz="3200" dirty="0">
                <a:solidFill>
                  <a:schemeClr val="accent1">
                    <a:lumMod val="75000"/>
                  </a:schemeClr>
                </a:solidFill>
              </a:rPr>
              <a:t> GIESSNER</a:t>
            </a:r>
            <a:endParaRPr lang="fr-FR" sz="3200" i="1" u="sng" dirty="0">
              <a:solidFill>
                <a:schemeClr val="accent1">
                  <a:lumMod val="75000"/>
                </a:schemeClr>
              </a:solidFill>
            </a:endParaRPr>
          </a:p>
          <a:p>
            <a:pPr algn="ctr"/>
            <a:endParaRPr lang="fr-FR" sz="3200" dirty="0"/>
          </a:p>
          <a:p>
            <a:pPr algn="ctr"/>
            <a:r>
              <a:rPr lang="fr-FR" sz="3200" i="1" u="sng" dirty="0"/>
              <a:t>Secrétaire :</a:t>
            </a:r>
            <a:r>
              <a:rPr lang="fr-FR" sz="3200" dirty="0"/>
              <a:t> </a:t>
            </a:r>
            <a:r>
              <a:rPr lang="fr-FR" sz="3200" dirty="0">
                <a:solidFill>
                  <a:schemeClr val="accent1">
                    <a:lumMod val="75000"/>
                  </a:schemeClr>
                </a:solidFill>
              </a:rPr>
              <a:t>Jean DANTAS</a:t>
            </a:r>
            <a:endParaRPr lang="fr-FR" sz="3200" i="1" u="sng" dirty="0">
              <a:solidFill>
                <a:schemeClr val="accent1">
                  <a:lumMod val="75000"/>
                </a:schemeClr>
              </a:solidFill>
            </a:endParaRPr>
          </a:p>
          <a:p>
            <a:pPr algn="ctr"/>
            <a:endParaRPr lang="fr-FR" sz="3200" dirty="0"/>
          </a:p>
          <a:p>
            <a:pPr algn="ctr"/>
            <a:r>
              <a:rPr lang="fr-FR" sz="3200" i="1" u="sng" dirty="0"/>
              <a:t>Responsable logistique/Webmaster :</a:t>
            </a:r>
            <a:r>
              <a:rPr lang="fr-FR" sz="3200" dirty="0"/>
              <a:t> </a:t>
            </a:r>
            <a:r>
              <a:rPr lang="fr-FR" sz="3200" dirty="0">
                <a:solidFill>
                  <a:schemeClr val="accent1">
                    <a:lumMod val="75000"/>
                  </a:schemeClr>
                </a:solidFill>
              </a:rPr>
              <a:t>Cyril DE BASTOS</a:t>
            </a:r>
            <a:endParaRPr lang="fr-FR" sz="3200" i="1" u="sng" dirty="0">
              <a:solidFill>
                <a:schemeClr val="accent1">
                  <a:lumMod val="75000"/>
                </a:schemeClr>
              </a:solidFill>
            </a:endParaRPr>
          </a:p>
        </p:txBody>
      </p:sp>
      <p:sp>
        <p:nvSpPr>
          <p:cNvPr id="4" name="ZoneTexte 3"/>
          <p:cNvSpPr txBox="1"/>
          <p:nvPr/>
        </p:nvSpPr>
        <p:spPr>
          <a:xfrm>
            <a:off x="1941441" y="1072115"/>
            <a:ext cx="9210260" cy="400110"/>
          </a:xfrm>
          <a:prstGeom prst="rect">
            <a:avLst/>
          </a:prstGeom>
          <a:noFill/>
        </p:spPr>
        <p:txBody>
          <a:bodyPr wrap="square" rtlCol="0">
            <a:spAutoFit/>
          </a:bodyPr>
          <a:lstStyle/>
          <a:p>
            <a:r>
              <a:rPr lang="fr-FR" sz="2000" b="1" i="1" dirty="0"/>
              <a:t>La totalité des membres du bureau ont pris leur fonction au mois de Juillet 2023</a:t>
            </a:r>
          </a:p>
        </p:txBody>
      </p:sp>
    </p:spTree>
    <p:extLst>
      <p:ext uri="{BB962C8B-B14F-4D97-AF65-F5344CB8AC3E}">
        <p14:creationId xmlns:p14="http://schemas.microsoft.com/office/powerpoint/2010/main" val="391344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ppt_w</p:attrName>
                                        </p:attrNameLst>
                                      </p:cBhvr>
                                      <p:tavLst>
                                        <p:tav tm="0" fmla="#ppt_w*sin(2.5*pi*$)">
                                          <p:val>
                                            <p:fltVal val="0"/>
                                          </p:val>
                                        </p:tav>
                                        <p:tav tm="100000">
                                          <p:val>
                                            <p:fltVal val="1"/>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additive="base">
                                        <p:cTn id="4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3630"/>
            <a:ext cx="12191999" cy="1438133"/>
          </a:xfrm>
        </p:spPr>
        <p:txBody>
          <a:bodyPr>
            <a:normAutofit/>
          </a:bodyPr>
          <a:lstStyle/>
          <a:p>
            <a:pPr marL="857250" indent="-857250">
              <a:buFont typeface="+mj-lt"/>
              <a:buAutoNum type="romanUcPeriod" startAt="2"/>
            </a:pPr>
            <a:r>
              <a:rPr lang="fr-FR" sz="5300" u="sng" dirty="0">
                <a:solidFill>
                  <a:schemeClr val="accent2">
                    <a:lumMod val="75000"/>
                  </a:schemeClr>
                </a:solidFill>
              </a:rPr>
              <a:t>Organisation de la section / informations</a:t>
            </a:r>
            <a:br>
              <a:rPr lang="fr-FR" dirty="0">
                <a:solidFill>
                  <a:schemeClr val="accent2">
                    <a:lumMod val="75000"/>
                  </a:schemeClr>
                </a:solidFill>
              </a:rPr>
            </a:br>
            <a:endParaRPr lang="fr-FR" dirty="0"/>
          </a:p>
        </p:txBody>
      </p:sp>
      <p:sp>
        <p:nvSpPr>
          <p:cNvPr id="4" name="ZoneTexte 3"/>
          <p:cNvSpPr txBox="1"/>
          <p:nvPr/>
        </p:nvSpPr>
        <p:spPr>
          <a:xfrm>
            <a:off x="-452521" y="1533265"/>
            <a:ext cx="12192000" cy="6370975"/>
          </a:xfrm>
          <a:prstGeom prst="rect">
            <a:avLst/>
          </a:prstGeom>
          <a:noFill/>
        </p:spPr>
        <p:txBody>
          <a:bodyPr wrap="square" rtlCol="0">
            <a:spAutoFit/>
          </a:bodyPr>
          <a:lstStyle/>
          <a:p>
            <a:pPr algn="ctr"/>
            <a:r>
              <a:rPr lang="fr-FR" sz="3600" u="sng" dirty="0"/>
              <a:t>Jours d’ouverture :</a:t>
            </a:r>
            <a:r>
              <a:rPr lang="fr-FR" sz="3600" dirty="0"/>
              <a:t> </a:t>
            </a:r>
            <a:r>
              <a:rPr lang="fr-FR" sz="3600" dirty="0">
                <a:solidFill>
                  <a:schemeClr val="accent1">
                    <a:lumMod val="75000"/>
                  </a:schemeClr>
                </a:solidFill>
              </a:rPr>
              <a:t>MARDI et VENDREDI</a:t>
            </a:r>
          </a:p>
          <a:p>
            <a:pPr algn="ctr"/>
            <a:endParaRPr lang="fr-FR" sz="3600" dirty="0">
              <a:solidFill>
                <a:schemeClr val="accent1">
                  <a:lumMod val="75000"/>
                </a:schemeClr>
              </a:solidFill>
            </a:endParaRPr>
          </a:p>
          <a:p>
            <a:pPr algn="ctr"/>
            <a:r>
              <a:rPr lang="fr-FR" sz="3600" dirty="0">
                <a:solidFill>
                  <a:schemeClr val="accent1">
                    <a:lumMod val="75000"/>
                  </a:schemeClr>
                </a:solidFill>
              </a:rPr>
              <a:t>                                                    SAMEDI (exceptionnellement)</a:t>
            </a:r>
          </a:p>
          <a:p>
            <a:pPr algn="ctr"/>
            <a:endParaRPr lang="fr-FR" sz="3600" dirty="0"/>
          </a:p>
          <a:p>
            <a:pPr algn="ctr"/>
            <a:endParaRPr lang="fr-FR" sz="3600" dirty="0"/>
          </a:p>
          <a:p>
            <a:pPr algn="ctr"/>
            <a:r>
              <a:rPr lang="fr-FR" sz="3600" u="sng" dirty="0"/>
              <a:t>Horaires d’ouverture :</a:t>
            </a:r>
            <a:r>
              <a:rPr lang="fr-FR" sz="3600" dirty="0"/>
              <a:t> </a:t>
            </a:r>
            <a:r>
              <a:rPr lang="fr-FR" sz="3600" dirty="0">
                <a:solidFill>
                  <a:schemeClr val="accent1">
                    <a:lumMod val="75000"/>
                  </a:schemeClr>
                </a:solidFill>
              </a:rPr>
              <a:t>17h00 / 22h00</a:t>
            </a:r>
          </a:p>
          <a:p>
            <a:pPr algn="ctr"/>
            <a:endParaRPr lang="fr-FR" sz="3600" dirty="0">
              <a:solidFill>
                <a:schemeClr val="accent1">
                  <a:lumMod val="75000"/>
                </a:schemeClr>
              </a:solidFill>
            </a:endParaRPr>
          </a:p>
          <a:p>
            <a:pPr algn="ctr"/>
            <a:endParaRPr lang="fr-FR" sz="3600" dirty="0">
              <a:solidFill>
                <a:schemeClr val="accent1">
                  <a:lumMod val="75000"/>
                </a:schemeClr>
              </a:solidFill>
            </a:endParaRPr>
          </a:p>
          <a:p>
            <a:pPr algn="ctr"/>
            <a:r>
              <a:rPr lang="fr-FR" sz="3600" u="sng" dirty="0"/>
              <a:t>Nombre d’adhérents à ce jour : </a:t>
            </a:r>
            <a:r>
              <a:rPr lang="fr-FR" sz="4000" b="1" dirty="0">
                <a:solidFill>
                  <a:schemeClr val="accent1">
                    <a:lumMod val="75000"/>
                  </a:schemeClr>
                </a:solidFill>
              </a:rPr>
              <a:t>40</a:t>
            </a:r>
            <a:r>
              <a:rPr lang="fr-FR" sz="3600" dirty="0"/>
              <a:t> </a:t>
            </a:r>
            <a:endParaRPr lang="fr-FR" sz="3600" u="sng" dirty="0"/>
          </a:p>
          <a:p>
            <a:endParaRPr lang="fr-FR" sz="2800" dirty="0">
              <a:solidFill>
                <a:schemeClr val="accent1">
                  <a:lumMod val="75000"/>
                </a:schemeClr>
              </a:solidFill>
            </a:endParaRPr>
          </a:p>
          <a:p>
            <a:endParaRPr lang="fr-FR" sz="2800" dirty="0">
              <a:solidFill>
                <a:schemeClr val="accent1">
                  <a:lumMod val="75000"/>
                </a:schemeClr>
              </a:solidFill>
            </a:endParaRPr>
          </a:p>
          <a:p>
            <a:r>
              <a:rPr lang="fr-FR" sz="2800" dirty="0">
                <a:solidFill>
                  <a:schemeClr val="accent1">
                    <a:lumMod val="75000"/>
                  </a:schemeClr>
                </a:solidFill>
              </a:rPr>
              <a:t> </a:t>
            </a:r>
          </a:p>
        </p:txBody>
      </p:sp>
    </p:spTree>
    <p:extLst>
      <p:ext uri="{BB962C8B-B14F-4D97-AF65-F5344CB8AC3E}">
        <p14:creationId xmlns:p14="http://schemas.microsoft.com/office/powerpoint/2010/main" val="5929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1000"/>
                                        <p:tgtEl>
                                          <p:spTgt spid="4">
                                            <p:txEl>
                                              <p:pRg st="2" end="2"/>
                                            </p:txEl>
                                          </p:spTgt>
                                        </p:tgtEl>
                                      </p:cBhvr>
                                    </p:animEffect>
                                    <p:anim calcmode="lin" valueType="num">
                                      <p:cBhvr>
                                        <p:cTn id="1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1000"/>
                                        <p:tgtEl>
                                          <p:spTgt spid="4">
                                            <p:txEl>
                                              <p:pRg st="5" end="5"/>
                                            </p:txEl>
                                          </p:spTgt>
                                        </p:tgtEl>
                                      </p:cBhvr>
                                    </p:animEffect>
                                    <p:anim calcmode="lin" valueType="num">
                                      <p:cBhvr>
                                        <p:cTn id="2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fade">
                                      <p:cBhvr>
                                        <p:cTn id="32" dur="1000"/>
                                        <p:tgtEl>
                                          <p:spTgt spid="4">
                                            <p:txEl>
                                              <p:pRg st="8" end="8"/>
                                            </p:txEl>
                                          </p:spTgt>
                                        </p:tgtEl>
                                      </p:cBhvr>
                                    </p:animEffect>
                                    <p:anim calcmode="lin" valueType="num">
                                      <p:cBhvr>
                                        <p:cTn id="3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23630"/>
            <a:ext cx="12191999" cy="1438133"/>
          </a:xfrm>
        </p:spPr>
        <p:txBody>
          <a:bodyPr>
            <a:normAutofit/>
          </a:bodyPr>
          <a:lstStyle/>
          <a:p>
            <a:pPr marL="857250" indent="-857250">
              <a:buFont typeface="+mj-lt"/>
              <a:buAutoNum type="romanUcPeriod" startAt="2"/>
            </a:pPr>
            <a:r>
              <a:rPr lang="fr-FR" sz="5300" u="sng" dirty="0">
                <a:solidFill>
                  <a:schemeClr val="accent2">
                    <a:lumMod val="75000"/>
                  </a:schemeClr>
                </a:solidFill>
              </a:rPr>
              <a:t>Organisation de la section / consignes</a:t>
            </a:r>
            <a:br>
              <a:rPr lang="fr-FR" dirty="0">
                <a:solidFill>
                  <a:schemeClr val="accent2">
                    <a:lumMod val="75000"/>
                  </a:schemeClr>
                </a:solidFill>
              </a:rPr>
            </a:br>
            <a:endParaRPr lang="fr-FR" dirty="0"/>
          </a:p>
        </p:txBody>
      </p:sp>
      <p:sp>
        <p:nvSpPr>
          <p:cNvPr id="4" name="ZoneTexte 3"/>
          <p:cNvSpPr txBox="1"/>
          <p:nvPr/>
        </p:nvSpPr>
        <p:spPr>
          <a:xfrm>
            <a:off x="0" y="1190702"/>
            <a:ext cx="12192000" cy="7355860"/>
          </a:xfrm>
          <a:prstGeom prst="rect">
            <a:avLst/>
          </a:prstGeom>
          <a:noFill/>
        </p:spPr>
        <p:txBody>
          <a:bodyPr wrap="square" rtlCol="0">
            <a:spAutoFit/>
          </a:bodyPr>
          <a:lstStyle/>
          <a:p>
            <a:r>
              <a:rPr lang="fr-FR" sz="3600" u="sng" dirty="0"/>
              <a:t>Consignes particulières:</a:t>
            </a:r>
          </a:p>
          <a:p>
            <a:r>
              <a:rPr lang="fr-FR" sz="3600" dirty="0"/>
              <a:t> </a:t>
            </a:r>
          </a:p>
          <a:p>
            <a:pPr marL="457200" indent="-457200" algn="ctr">
              <a:buFont typeface="Arial" panose="020B0604020202020204" pitchFamily="34" charset="0"/>
              <a:buChar char="•"/>
            </a:pPr>
            <a:r>
              <a:rPr lang="fr-FR" sz="3600" dirty="0">
                <a:solidFill>
                  <a:schemeClr val="accent1">
                    <a:lumMod val="75000"/>
                  </a:schemeClr>
                </a:solidFill>
              </a:rPr>
              <a:t>Les savates deux doigts sont interdites;</a:t>
            </a:r>
          </a:p>
          <a:p>
            <a:pPr marL="457200" indent="-457200" algn="ctr">
              <a:buFont typeface="Arial" panose="020B0604020202020204" pitchFamily="34" charset="0"/>
              <a:buChar char="•"/>
            </a:pPr>
            <a:endParaRPr lang="fr-FR" sz="3600" dirty="0">
              <a:solidFill>
                <a:schemeClr val="accent1">
                  <a:lumMod val="75000"/>
                </a:schemeClr>
              </a:solidFill>
            </a:endParaRPr>
          </a:p>
          <a:p>
            <a:pPr marL="457200" indent="-457200" algn="ctr">
              <a:buFont typeface="Arial" panose="020B0604020202020204" pitchFamily="34" charset="0"/>
              <a:buChar char="•"/>
            </a:pPr>
            <a:r>
              <a:rPr lang="fr-FR" sz="3600" dirty="0">
                <a:solidFill>
                  <a:schemeClr val="accent1">
                    <a:lumMod val="75000"/>
                  </a:schemeClr>
                </a:solidFill>
              </a:rPr>
              <a:t>Toute consommation de boisson par une personne non adhérente à la section est interdite, sauf invité exceptionnel;</a:t>
            </a:r>
          </a:p>
          <a:p>
            <a:pPr marL="457200" indent="-457200" algn="ctr">
              <a:buFont typeface="Arial" panose="020B0604020202020204" pitchFamily="34" charset="0"/>
              <a:buChar char="•"/>
            </a:pPr>
            <a:endParaRPr lang="fr-FR" sz="3600" dirty="0">
              <a:solidFill>
                <a:schemeClr val="accent1">
                  <a:lumMod val="75000"/>
                </a:schemeClr>
              </a:solidFill>
            </a:endParaRPr>
          </a:p>
          <a:p>
            <a:pPr marL="457200" indent="-457200" algn="ctr">
              <a:buFont typeface="Arial" panose="020B0604020202020204" pitchFamily="34" charset="0"/>
              <a:buChar char="•"/>
            </a:pPr>
            <a:r>
              <a:rPr lang="fr-FR" sz="3600" dirty="0">
                <a:solidFill>
                  <a:schemeClr val="accent1">
                    <a:lumMod val="75000"/>
                  </a:schemeClr>
                </a:solidFill>
              </a:rPr>
              <a:t>Tout crédit est interdit; </a:t>
            </a:r>
          </a:p>
          <a:p>
            <a:pPr marL="457200" indent="-457200" algn="ctr">
              <a:buFont typeface="Arial" panose="020B0604020202020204" pitchFamily="34" charset="0"/>
              <a:buChar char="•"/>
            </a:pPr>
            <a:endParaRPr lang="fr-FR" sz="3600" dirty="0">
              <a:solidFill>
                <a:schemeClr val="accent1">
                  <a:lumMod val="75000"/>
                </a:schemeClr>
              </a:solidFill>
            </a:endParaRPr>
          </a:p>
          <a:p>
            <a:pPr marL="457200" indent="-457200" algn="ctr">
              <a:buFont typeface="Arial" panose="020B0604020202020204" pitchFamily="34" charset="0"/>
              <a:buChar char="•"/>
            </a:pPr>
            <a:r>
              <a:rPr lang="fr-FR" sz="3600" dirty="0">
                <a:solidFill>
                  <a:schemeClr val="accent1">
                    <a:lumMod val="75000"/>
                  </a:schemeClr>
                </a:solidFill>
              </a:rPr>
              <a:t>L'âge minimum requis pour jouer est 16ans.</a:t>
            </a:r>
          </a:p>
          <a:p>
            <a:pPr marL="457200" indent="-457200" algn="ctr">
              <a:buFont typeface="Arial" panose="020B0604020202020204" pitchFamily="34" charset="0"/>
              <a:buChar char="•"/>
            </a:pPr>
            <a:endParaRPr lang="fr-FR" sz="2800" u="sng" dirty="0"/>
          </a:p>
          <a:p>
            <a:pPr marL="457200" indent="-457200" algn="ctr">
              <a:buFont typeface="Arial" panose="020B0604020202020204" pitchFamily="34" charset="0"/>
              <a:buChar char="•"/>
            </a:pPr>
            <a:endParaRPr lang="fr-FR" sz="2800" u="sng" dirty="0"/>
          </a:p>
          <a:p>
            <a:endParaRPr lang="fr-FR" sz="2800" dirty="0">
              <a:solidFill>
                <a:schemeClr val="accent1">
                  <a:lumMod val="75000"/>
                </a:schemeClr>
              </a:solidFill>
            </a:endParaRPr>
          </a:p>
          <a:p>
            <a:r>
              <a:rPr lang="fr-FR" sz="2800" dirty="0">
                <a:solidFill>
                  <a:schemeClr val="accent1">
                    <a:lumMod val="75000"/>
                  </a:schemeClr>
                </a:solidFill>
              </a:rPr>
              <a:t> </a:t>
            </a:r>
          </a:p>
        </p:txBody>
      </p:sp>
    </p:spTree>
    <p:extLst>
      <p:ext uri="{BB962C8B-B14F-4D97-AF65-F5344CB8AC3E}">
        <p14:creationId xmlns:p14="http://schemas.microsoft.com/office/powerpoint/2010/main" val="49076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1000"/>
                                        <p:tgtEl>
                                          <p:spTgt spid="4">
                                            <p:txEl>
                                              <p:pRg st="2" end="2"/>
                                            </p:txEl>
                                          </p:spTgt>
                                        </p:tgtEl>
                                      </p:cBhvr>
                                    </p:animEffect>
                                    <p:anim calcmode="lin" valueType="num">
                                      <p:cBhvr>
                                        <p:cTn id="2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6" end="6"/>
                                            </p:txEl>
                                          </p:spTgt>
                                        </p:tgtEl>
                                        <p:attrNameLst>
                                          <p:attrName>style.visibility</p:attrName>
                                        </p:attrNameLst>
                                      </p:cBhvr>
                                      <p:to>
                                        <p:strVal val="visible"/>
                                      </p:to>
                                    </p:set>
                                    <p:animEffect transition="in" filter="fade">
                                      <p:cBhvr>
                                        <p:cTn id="34" dur="1000"/>
                                        <p:tgtEl>
                                          <p:spTgt spid="4">
                                            <p:txEl>
                                              <p:pRg st="6" end="6"/>
                                            </p:txEl>
                                          </p:spTgt>
                                        </p:tgtEl>
                                      </p:cBhvr>
                                    </p:animEffect>
                                    <p:anim calcmode="lin" valueType="num">
                                      <p:cBhvr>
                                        <p:cTn id="3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fade">
                                      <p:cBhvr>
                                        <p:cTn id="41" dur="1000"/>
                                        <p:tgtEl>
                                          <p:spTgt spid="4">
                                            <p:txEl>
                                              <p:pRg st="8" end="8"/>
                                            </p:txEl>
                                          </p:spTgt>
                                        </p:tgtEl>
                                      </p:cBhvr>
                                    </p:animEffect>
                                    <p:anim calcmode="lin" valueType="num">
                                      <p:cBhvr>
                                        <p:cTn id="42"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5775" y="2796210"/>
            <a:ext cx="11913704" cy="3364189"/>
          </a:xfrm>
        </p:spPr>
        <p:txBody>
          <a:bodyPr>
            <a:normAutofit fontScale="90000"/>
          </a:bodyPr>
          <a:lstStyle/>
          <a:p>
            <a:r>
              <a:rPr lang="fr-FR" dirty="0">
                <a:solidFill>
                  <a:schemeClr val="accent1">
                    <a:lumMod val="75000"/>
                  </a:schemeClr>
                </a:solidFill>
              </a:rPr>
              <a:t>La documentation de la section pétanque est inexistante et doit être faite, cela concerne :</a:t>
            </a:r>
            <a:br>
              <a:rPr lang="fr-FR" dirty="0">
                <a:solidFill>
                  <a:schemeClr val="accent1">
                    <a:lumMod val="75000"/>
                  </a:schemeClr>
                </a:solidFill>
              </a:rPr>
            </a:br>
            <a:br>
              <a:rPr lang="fr-FR" dirty="0">
                <a:solidFill>
                  <a:schemeClr val="accent1">
                    <a:lumMod val="75000"/>
                  </a:schemeClr>
                </a:solidFill>
              </a:rPr>
            </a:br>
            <a:r>
              <a:rPr lang="fr-FR" dirty="0">
                <a:solidFill>
                  <a:schemeClr val="accent1">
                    <a:lumMod val="75000"/>
                  </a:schemeClr>
                </a:solidFill>
              </a:rPr>
              <a:t>-Le règlement du service intérieur;</a:t>
            </a:r>
            <a:br>
              <a:rPr lang="fr-FR" dirty="0">
                <a:solidFill>
                  <a:schemeClr val="accent1">
                    <a:lumMod val="75000"/>
                  </a:schemeClr>
                </a:solidFill>
              </a:rPr>
            </a:br>
            <a:br>
              <a:rPr lang="fr-FR" dirty="0">
                <a:solidFill>
                  <a:schemeClr val="accent1">
                    <a:lumMod val="75000"/>
                  </a:schemeClr>
                </a:solidFill>
              </a:rPr>
            </a:br>
            <a:r>
              <a:rPr lang="fr-FR" dirty="0">
                <a:solidFill>
                  <a:schemeClr val="accent1">
                    <a:lumMod val="75000"/>
                  </a:schemeClr>
                </a:solidFill>
              </a:rPr>
              <a:t>-La note d’organisation.</a:t>
            </a:r>
          </a:p>
        </p:txBody>
      </p:sp>
    </p:spTree>
    <p:extLst>
      <p:ext uri="{BB962C8B-B14F-4D97-AF65-F5344CB8AC3E}">
        <p14:creationId xmlns:p14="http://schemas.microsoft.com/office/powerpoint/2010/main" val="26983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2522" y="-437321"/>
            <a:ext cx="11913704" cy="6858000"/>
          </a:xfrm>
        </p:spPr>
        <p:txBody>
          <a:bodyPr>
            <a:normAutofit fontScale="90000"/>
          </a:bodyPr>
          <a:lstStyle/>
          <a:p>
            <a:r>
              <a:rPr lang="fr-FR" sz="4800" dirty="0">
                <a:solidFill>
                  <a:schemeClr val="accent1">
                    <a:lumMod val="75000"/>
                  </a:schemeClr>
                </a:solidFill>
              </a:rPr>
              <a:t>De nouvelles directives de la direction du CSA Lambert nous oblige dès à présent à être totalement transparent sur les mouvements d’argent. </a:t>
            </a:r>
            <a:br>
              <a:rPr lang="fr-FR" sz="4800" dirty="0">
                <a:solidFill>
                  <a:schemeClr val="accent1">
                    <a:lumMod val="75000"/>
                  </a:schemeClr>
                </a:solidFill>
              </a:rPr>
            </a:br>
            <a:br>
              <a:rPr lang="fr-FR" sz="4800" dirty="0">
                <a:solidFill>
                  <a:schemeClr val="accent1">
                    <a:lumMod val="75000"/>
                  </a:schemeClr>
                </a:solidFill>
              </a:rPr>
            </a:br>
            <a:r>
              <a:rPr lang="fr-FR" sz="4800" dirty="0">
                <a:solidFill>
                  <a:schemeClr val="accent1">
                    <a:lumMod val="75000"/>
                  </a:schemeClr>
                </a:solidFill>
              </a:rPr>
              <a:t>Nous devons tenir à jour un cahier de compte ainsi que nos stocks afin de pouvoir tout justifier lors d’un éventuel audit.</a:t>
            </a:r>
            <a:br>
              <a:rPr lang="fr-FR" sz="4800" dirty="0">
                <a:solidFill>
                  <a:schemeClr val="accent1">
                    <a:lumMod val="75000"/>
                  </a:schemeClr>
                </a:solidFill>
              </a:rPr>
            </a:br>
            <a:br>
              <a:rPr lang="fr-FR" sz="4800" dirty="0">
                <a:solidFill>
                  <a:schemeClr val="accent1">
                    <a:lumMod val="75000"/>
                  </a:schemeClr>
                </a:solidFill>
              </a:rPr>
            </a:br>
            <a:r>
              <a:rPr lang="fr-FR" sz="4800" dirty="0">
                <a:solidFill>
                  <a:schemeClr val="accent1">
                    <a:lumMod val="75000"/>
                  </a:schemeClr>
                </a:solidFill>
              </a:rPr>
              <a:t>Un point sur les finances de la section sera fait tous les trimestres. </a:t>
            </a:r>
          </a:p>
        </p:txBody>
      </p:sp>
    </p:spTree>
    <p:extLst>
      <p:ext uri="{BB962C8B-B14F-4D97-AF65-F5344CB8AC3E}">
        <p14:creationId xmlns:p14="http://schemas.microsoft.com/office/powerpoint/2010/main" val="11649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6594" y="1493877"/>
            <a:ext cx="10515600" cy="5184251"/>
          </a:xfrm>
        </p:spPr>
        <p:txBody>
          <a:bodyPr>
            <a:normAutofit/>
          </a:bodyPr>
          <a:lstStyle/>
          <a:p>
            <a:pPr marL="0" indent="0" algn="ctr">
              <a:buNone/>
            </a:pPr>
            <a:r>
              <a:rPr lang="fr-FR" u="sng" dirty="0"/>
              <a:t>DATES DES 3 CONCOURS </a:t>
            </a:r>
          </a:p>
          <a:p>
            <a:endParaRPr lang="fr-FR" dirty="0">
              <a:solidFill>
                <a:srgbClr val="00B050"/>
              </a:solidFill>
            </a:endParaRPr>
          </a:p>
          <a:p>
            <a:r>
              <a:rPr lang="fr-FR" dirty="0"/>
              <a:t>1</a:t>
            </a:r>
            <a:r>
              <a:rPr lang="fr-FR" baseline="30000" dirty="0"/>
              <a:t>er</a:t>
            </a:r>
            <a:r>
              <a:rPr lang="fr-FR" dirty="0"/>
              <a:t> concours : </a:t>
            </a:r>
            <a:r>
              <a:rPr lang="fr-FR" dirty="0">
                <a:solidFill>
                  <a:schemeClr val="accent1">
                    <a:lumMod val="75000"/>
                  </a:schemeClr>
                </a:solidFill>
              </a:rPr>
              <a:t>vendredi 03/11 - vendredi 10/11 – vendredi 17/11</a:t>
            </a:r>
          </a:p>
          <a:p>
            <a:pPr marL="0" indent="0">
              <a:buNone/>
            </a:pPr>
            <a:r>
              <a:rPr lang="fr-FR" dirty="0">
                <a:solidFill>
                  <a:schemeClr val="accent1">
                    <a:lumMod val="75000"/>
                  </a:schemeClr>
                </a:solidFill>
              </a:rPr>
              <a:t>                                 vendredi 24/11 – vendredi 01/12</a:t>
            </a:r>
          </a:p>
          <a:p>
            <a:endParaRPr lang="fr-FR" dirty="0">
              <a:solidFill>
                <a:srgbClr val="00B050"/>
              </a:solidFill>
            </a:endParaRPr>
          </a:p>
          <a:p>
            <a:r>
              <a:rPr lang="fr-FR" dirty="0"/>
              <a:t>2e concours : </a:t>
            </a:r>
            <a:r>
              <a:rPr lang="fr-FR" dirty="0">
                <a:solidFill>
                  <a:schemeClr val="accent1">
                    <a:lumMod val="75000"/>
                  </a:schemeClr>
                </a:solidFill>
              </a:rPr>
              <a:t>vendredi 15/03 – vendredi 22/03 – vendredi 29/03</a:t>
            </a:r>
          </a:p>
          <a:p>
            <a:pPr marL="0" indent="0">
              <a:buNone/>
            </a:pPr>
            <a:r>
              <a:rPr lang="fr-FR" dirty="0">
                <a:solidFill>
                  <a:schemeClr val="accent1">
                    <a:lumMod val="75000"/>
                  </a:schemeClr>
                </a:solidFill>
              </a:rPr>
              <a:t>                                vendredi 29/03 – vendredi 05/04</a:t>
            </a:r>
          </a:p>
          <a:p>
            <a:pPr marL="0" indent="0">
              <a:buNone/>
            </a:pPr>
            <a:endParaRPr lang="fr-FR" dirty="0">
              <a:solidFill>
                <a:srgbClr val="00B050"/>
              </a:solidFill>
            </a:endParaRPr>
          </a:p>
          <a:p>
            <a:r>
              <a:rPr lang="fr-FR" dirty="0"/>
              <a:t>3e concours : </a:t>
            </a:r>
            <a:r>
              <a:rPr lang="fr-FR" dirty="0">
                <a:solidFill>
                  <a:schemeClr val="accent1">
                    <a:lumMod val="75000"/>
                  </a:schemeClr>
                </a:solidFill>
              </a:rPr>
              <a:t>vendredi 31/05 – vendredi 07/06 – vendredi 14/06</a:t>
            </a:r>
          </a:p>
          <a:p>
            <a:pPr marL="0" indent="0">
              <a:buFont typeface="Arial" panose="020B0604020202020204" pitchFamily="34" charset="0"/>
              <a:buNone/>
            </a:pPr>
            <a:r>
              <a:rPr lang="fr-FR" dirty="0">
                <a:solidFill>
                  <a:schemeClr val="accent1">
                    <a:lumMod val="75000"/>
                  </a:schemeClr>
                </a:solidFill>
              </a:rPr>
              <a:t>                                vendredi 21/06 – vendredi 28/06</a:t>
            </a:r>
          </a:p>
        </p:txBody>
      </p:sp>
      <p:sp>
        <p:nvSpPr>
          <p:cNvPr id="5" name="Titre 1"/>
          <p:cNvSpPr>
            <a:spLocks noGrp="1"/>
          </p:cNvSpPr>
          <p:nvPr>
            <p:ph type="title"/>
          </p:nvPr>
        </p:nvSpPr>
        <p:spPr>
          <a:xfrm>
            <a:off x="0" y="0"/>
            <a:ext cx="12192000" cy="1325563"/>
          </a:xfrm>
        </p:spPr>
        <p:txBody>
          <a:bodyPr>
            <a:normAutofit/>
          </a:bodyPr>
          <a:lstStyle/>
          <a:p>
            <a:pPr marL="857250" indent="-857250" algn="ctr">
              <a:buFont typeface="+mj-lt"/>
              <a:buAutoNum type="romanUcPeriod" startAt="3"/>
            </a:pPr>
            <a:r>
              <a:rPr lang="fr-FR" u="sng" dirty="0">
                <a:solidFill>
                  <a:schemeClr val="accent2">
                    <a:lumMod val="75000"/>
                  </a:schemeClr>
                </a:solidFill>
              </a:rPr>
              <a:t>Présentation et dates des rendez-vous de l’année</a:t>
            </a:r>
          </a:p>
        </p:txBody>
      </p:sp>
    </p:spTree>
    <p:extLst>
      <p:ext uri="{BB962C8B-B14F-4D97-AF65-F5344CB8AC3E}">
        <p14:creationId xmlns:p14="http://schemas.microsoft.com/office/powerpoint/2010/main" val="352973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7043351"/>
          </a:xfrm>
        </p:spPr>
        <p:txBody>
          <a:bodyPr>
            <a:normAutofit/>
          </a:bodyPr>
          <a:lstStyle/>
          <a:p>
            <a:pPr marL="0" indent="0">
              <a:buNone/>
            </a:pPr>
            <a:endParaRPr lang="fr-FR" dirty="0">
              <a:solidFill>
                <a:schemeClr val="accent1">
                  <a:lumMod val="75000"/>
                </a:schemeClr>
              </a:solidFill>
            </a:endParaRPr>
          </a:p>
          <a:p>
            <a:r>
              <a:rPr lang="fr-FR" dirty="0">
                <a:solidFill>
                  <a:schemeClr val="accent1">
                    <a:lumMod val="75000"/>
                  </a:schemeClr>
                </a:solidFill>
              </a:rPr>
              <a:t> </a:t>
            </a:r>
            <a:r>
              <a:rPr lang="fr-FR" sz="3200" dirty="0">
                <a:solidFill>
                  <a:schemeClr val="accent1">
                    <a:lumMod val="75000"/>
                  </a:schemeClr>
                </a:solidFill>
              </a:rPr>
              <a:t>2 samedis repas + concours interne;</a:t>
            </a:r>
          </a:p>
          <a:p>
            <a:pPr algn="ctr">
              <a:buFont typeface="Wingdings" panose="05000000000000000000" pitchFamily="2" charset="2"/>
              <a:buChar char="ü"/>
            </a:pPr>
            <a:r>
              <a:rPr lang="fr-FR" sz="3200" dirty="0"/>
              <a:t>Samedi 16 décembre 2023 – inscriptions 08h30 / début du concours 09h00</a:t>
            </a:r>
          </a:p>
          <a:p>
            <a:pPr algn="ctr">
              <a:buFont typeface="Wingdings" panose="05000000000000000000" pitchFamily="2" charset="2"/>
              <a:buChar char="ü"/>
            </a:pPr>
            <a:r>
              <a:rPr lang="fr-FR" sz="3200" dirty="0"/>
              <a:t>Samedi 18 mai 2024 – inscriptions 08h30 / début du concours 09h00</a:t>
            </a:r>
          </a:p>
          <a:p>
            <a:pPr marL="0" indent="0">
              <a:buNone/>
            </a:pPr>
            <a:endParaRPr lang="fr-FR" sz="3200" dirty="0">
              <a:solidFill>
                <a:schemeClr val="accent1">
                  <a:lumMod val="75000"/>
                </a:schemeClr>
              </a:solidFill>
            </a:endParaRPr>
          </a:p>
          <a:p>
            <a:pPr marL="0" indent="0">
              <a:buNone/>
            </a:pPr>
            <a:endParaRPr lang="fr-FR" sz="3200" dirty="0">
              <a:solidFill>
                <a:schemeClr val="accent1">
                  <a:lumMod val="75000"/>
                </a:schemeClr>
              </a:solidFill>
            </a:endParaRPr>
          </a:p>
          <a:p>
            <a:r>
              <a:rPr lang="fr-FR" sz="3200" dirty="0">
                <a:solidFill>
                  <a:schemeClr val="accent1">
                    <a:lumMod val="75000"/>
                  </a:schemeClr>
                </a:solidFill>
              </a:rPr>
              <a:t> 2 samedi repas + concours avec CSA BA et CSA RSMA (dates à définir);</a:t>
            </a:r>
            <a:r>
              <a:rPr lang="fr-FR" sz="3200" dirty="0"/>
              <a:t> </a:t>
            </a:r>
            <a:endParaRPr lang="fr-FR" sz="3200" dirty="0">
              <a:solidFill>
                <a:schemeClr val="accent1">
                  <a:lumMod val="75000"/>
                </a:schemeClr>
              </a:solidFill>
            </a:endParaRPr>
          </a:p>
          <a:p>
            <a:endParaRPr lang="fr-FR" sz="3200" dirty="0">
              <a:solidFill>
                <a:schemeClr val="accent1">
                  <a:lumMod val="75000"/>
                </a:schemeClr>
              </a:solidFill>
            </a:endParaRPr>
          </a:p>
          <a:p>
            <a:pPr marL="0" indent="0">
              <a:buNone/>
            </a:pPr>
            <a:endParaRPr lang="fr-FR" sz="3200" dirty="0">
              <a:solidFill>
                <a:schemeClr val="accent1">
                  <a:lumMod val="75000"/>
                </a:schemeClr>
              </a:solidFill>
            </a:endParaRPr>
          </a:p>
          <a:p>
            <a:r>
              <a:rPr lang="fr-FR" sz="3200" dirty="0">
                <a:solidFill>
                  <a:schemeClr val="accent1">
                    <a:lumMod val="75000"/>
                  </a:schemeClr>
                </a:solidFill>
              </a:rPr>
              <a:t>1 samedi repas de fin de saison 2023 – 2024.</a:t>
            </a:r>
          </a:p>
          <a:p>
            <a:pPr algn="ctr">
              <a:buFont typeface="Wingdings" panose="05000000000000000000" pitchFamily="2" charset="2"/>
              <a:buChar char="ü"/>
            </a:pPr>
            <a:r>
              <a:rPr lang="fr-FR" sz="3200" dirty="0"/>
              <a:t>samedi 06/07 – journée cohésion et clôture de la saison 2023 -2024</a:t>
            </a:r>
          </a:p>
        </p:txBody>
      </p:sp>
    </p:spTree>
    <p:extLst>
      <p:ext uri="{BB962C8B-B14F-4D97-AF65-F5344CB8AC3E}">
        <p14:creationId xmlns:p14="http://schemas.microsoft.com/office/powerpoint/2010/main" val="194281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1000"/>
                                        <p:tgtEl>
                                          <p:spTgt spid="3">
                                            <p:txEl>
                                              <p:pRg st="9" end="9"/>
                                            </p:txEl>
                                          </p:spTgt>
                                        </p:tgtEl>
                                      </p:cBhvr>
                                    </p:animEffect>
                                    <p:anim calcmode="lin" valueType="num">
                                      <p:cBhvr>
                                        <p:cTn id="3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9" end="9"/>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1000"/>
                                        <p:tgtEl>
                                          <p:spTgt spid="3">
                                            <p:txEl>
                                              <p:pRg st="10" end="10"/>
                                            </p:txEl>
                                          </p:spTgt>
                                        </p:tgtEl>
                                      </p:cBhvr>
                                    </p:animEffect>
                                    <p:anim calcmode="lin" valueType="num">
                                      <p:cBhvr>
                                        <p:cTn id="3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TotalTime>
  <Words>455</Words>
  <Application>Microsoft Office PowerPoint</Application>
  <PresentationFormat>Grand écran</PresentationFormat>
  <Paragraphs>77</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CSAL  Section PÉTANQUE </vt:lpstr>
      <vt:lpstr>PLAN</vt:lpstr>
      <vt:lpstr>Présentation des membres du bureau </vt:lpstr>
      <vt:lpstr>Organisation de la section / informations </vt:lpstr>
      <vt:lpstr>Organisation de la section / consignes </vt:lpstr>
      <vt:lpstr>La documentation de la section pétanque est inexistante et doit être faite, cela concerne :  -Le règlement du service intérieur;  -La note d’organisation.</vt:lpstr>
      <vt:lpstr>De nouvelles directives de la direction du CSA Lambert nous oblige dès à présent à être totalement transparent sur les mouvements d’argent.   Nous devons tenir à jour un cahier de compte ainsi que nos stocks afin de pouvoir tout justifier lors d’un éventuel audit.  Un point sur les finances de la section sera fait tous les trimestres. </vt:lpstr>
      <vt:lpstr>Présentation et dates des rendez-vous de l’année</vt:lpstr>
      <vt:lpstr>Présentation PowerPoint</vt:lpstr>
      <vt:lpstr>  Les professionnels ne sont malheureusement pas licenciés au CSAL pétanque, restons toujours fair-play </vt:lpstr>
      <vt:lpstr>   Suggestion ?</vt:lpstr>
    </vt:vector>
  </TitlesOfParts>
  <Company>Ministère des Armées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GIESSNER David CCH1</dc:creator>
  <cp:lastModifiedBy>Cyril De Bastos</cp:lastModifiedBy>
  <cp:revision>31</cp:revision>
  <dcterms:created xsi:type="dcterms:W3CDTF">2023-09-19T07:46:02Z</dcterms:created>
  <dcterms:modified xsi:type="dcterms:W3CDTF">2023-10-15T18:10:46Z</dcterms:modified>
</cp:coreProperties>
</file>